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Figure</a:t>
            </a:r>
            <a:r>
              <a:rPr lang="en-US" sz="1400" b="1" baseline="0" dirty="0"/>
              <a:t> 1: The PATH and Projected Facility Claims Value</a:t>
            </a:r>
            <a:endParaRPr lang="en-US" sz="1400" b="1" dirty="0"/>
          </a:p>
        </c:rich>
      </c:tx>
      <c:layout>
        <c:manualLayout>
          <c:xMode val="edge"/>
          <c:yMode val="edge"/>
          <c:x val="3.6622922134733185E-2"/>
          <c:y val="1.8058690744920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798991418207556"/>
          <c:y val="0.1993226806017194"/>
          <c:w val="0.58898896064958184"/>
          <c:h val="0.7099776636272611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F2-4197-B4AF-AF8E6EF486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F2-4197-B4AF-AF8E6EF486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F2-4197-B4AF-AF8E6EF486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F2-4197-B4AF-AF8E6EF486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F2-4197-B4AF-AF8E6EF486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FF2-4197-B4AF-AF8E6EF486B4}"/>
              </c:ext>
            </c:extLst>
          </c:dPt>
          <c:dPt>
            <c:idx val="6"/>
            <c:bubble3D val="0"/>
            <c:explosion val="13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FF2-4197-B4AF-AF8E6EF486B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FF2-4197-B4AF-AF8E6EF486B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FF2-4197-B4AF-AF8E6EF486B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FF2-4197-B4AF-AF8E6EF486B4}"/>
              </c:ext>
            </c:extLst>
          </c:dPt>
          <c:dLbls>
            <c:dLbl>
              <c:idx val="0"/>
              <c:layout>
                <c:manualLayout>
                  <c:x val="-8.98876404494382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F2-4197-B4AF-AF8E6EF486B4}"/>
                </c:ext>
              </c:extLst>
            </c:dLbl>
            <c:dLbl>
              <c:idx val="1"/>
              <c:layout>
                <c:manualLayout>
                  <c:x val="9.7378277153558054E-2"/>
                  <c:y val="-6.019563581640330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F2-4197-B4AF-AF8E6EF486B4}"/>
                </c:ext>
              </c:extLst>
            </c:dLbl>
            <c:dLbl>
              <c:idx val="6"/>
              <c:layout>
                <c:manualLayout>
                  <c:x val="-0.14761904761904762"/>
                  <c:y val="-4.4817917285798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F2-4197-B4AF-AF8E6EF486B4}"/>
                </c:ext>
              </c:extLst>
            </c:dLbl>
            <c:dLbl>
              <c:idx val="9"/>
              <c:layout>
                <c:manualLayout>
                  <c:x val="-0.10237203495630459"/>
                  <c:y val="1.50489089541008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F2-4197-B4AF-AF8E6EF486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'BCBSFL - Claims'!$AR$8:$AR$17</c:f>
              <c:strCache>
                <c:ptCount val="10"/>
                <c:pt idx="0">
                  <c:v>Critically Discerning</c:v>
                </c:pt>
                <c:pt idx="1">
                  <c:v>Health Contented</c:v>
                </c:pt>
                <c:pt idx="2">
                  <c:v>Wisely Frugal</c:v>
                </c:pt>
                <c:pt idx="3">
                  <c:v>Traditionalist</c:v>
                </c:pt>
                <c:pt idx="4">
                  <c:v>Family Centered</c:v>
                </c:pt>
                <c:pt idx="5">
                  <c:v>Family Driven</c:v>
                </c:pt>
                <c:pt idx="6">
                  <c:v>Healthcare Driven</c:v>
                </c:pt>
                <c:pt idx="7">
                  <c:v>Independently Healthy</c:v>
                </c:pt>
                <c:pt idx="8">
                  <c:v>Naturalist</c:v>
                </c:pt>
                <c:pt idx="9">
                  <c:v>No pattern</c:v>
                </c:pt>
              </c:strCache>
            </c:strRef>
          </c:cat>
          <c:val>
            <c:numRef>
              <c:f>'BCBSFL - Claims'!$AU$8:$AU$17</c:f>
              <c:numCache>
                <c:formatCode>"$"#,##0</c:formatCode>
                <c:ptCount val="10"/>
                <c:pt idx="0">
                  <c:v>17673197.47821613</c:v>
                </c:pt>
                <c:pt idx="1">
                  <c:v>34783664.222856082</c:v>
                </c:pt>
                <c:pt idx="2">
                  <c:v>161326859.31555194</c:v>
                </c:pt>
                <c:pt idx="3">
                  <c:v>46270921.841741368</c:v>
                </c:pt>
                <c:pt idx="4">
                  <c:v>139905908.7148158</c:v>
                </c:pt>
                <c:pt idx="5">
                  <c:v>94403005.970802695</c:v>
                </c:pt>
                <c:pt idx="6">
                  <c:v>327970542.03617096</c:v>
                </c:pt>
                <c:pt idx="7">
                  <c:v>128296123.19763874</c:v>
                </c:pt>
                <c:pt idx="8">
                  <c:v>120647786.13441645</c:v>
                </c:pt>
                <c:pt idx="9">
                  <c:v>94890319.946377218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FF2-4197-B4AF-AF8E6EF48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0AAC-64F4-460A-9A2E-8ACD6ECCF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5405B-2803-4D9B-8F06-26EF53AEF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6DABF-BAE2-4D4E-85EC-6FDE26F9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18623-10DE-43BE-A08F-15E2F405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548F8-EAD1-457D-8E49-1D6AC4B9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8C99-8D1C-4691-BE41-272409ED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733A4-5F6A-459F-B93E-9B1DF8208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4B10F-4114-4A72-A3AA-F12BF25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85D46-2B30-427A-99BD-B595CDD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A5488-8E05-4146-8842-7A62EFED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6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F9EBB-8752-4D65-8804-607FB2A65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E77AE-4554-431A-B470-1B397D5DA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26CD9-51EE-4D80-809F-90E8C1D0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5587F-C845-4542-9F96-C3A700E6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E6B0F-F8F0-43CE-A565-D31CF9B0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0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FDB9-875F-4033-9446-A39E32E3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24039-52D9-42E1-B285-8C73618C0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071A2-E758-42FF-A774-7A43DFA2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3C64-F9DA-4896-BA25-C28FA47D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PATH as Drivers of Hospital Care Revenues: A Case Study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2F13B-0F4E-41C8-B428-9B062AB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463CA4-24E9-429F-9600-D02EB0DF6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963" y="5257541"/>
            <a:ext cx="800779" cy="10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0DD7-BB7B-4FA9-A6D2-F6333732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0B6FC-CF84-453F-A100-BE55B31F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AD612-D048-4666-8959-801F4F15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09674-0936-4DEA-BAA5-14672195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F6B75-5122-4697-9624-226249A9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8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DDF0-F9C4-4835-B5A9-7F4DD4E0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34DED-5E28-47AD-A3EC-778C02761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1F4E9-ECAE-482F-8F52-218B22AF2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E4386-987A-4CF9-8C4A-CEB11C78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45C9-B73E-471F-987B-F962CF86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D735E-F549-4BD1-BA41-3EB8F750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0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9A8E-0BA3-43AA-946E-9C76EF75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2FA51-12CB-4BE7-B748-2D40BFA2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73196-F420-4223-AB54-036F87AC3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44BF5-4672-4641-BD9B-A9FB2249B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A5AC4-3690-4E4A-9634-7801B8ABB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21271-9FF3-4F37-BC6A-F4E6BE3E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201EC-B906-4816-95A0-363E5578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63D73-AF9B-4C27-8632-ED7647A3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7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EF95-9283-473D-A873-7B6BE37A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3A0AD-F8B8-4D6F-8E40-37BC2E79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C4F00-734E-4450-9E1A-87D26237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96483-D50B-4CFA-8FEF-34FD2648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5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632A7-F5D5-4182-A4ED-501D5F47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42CA0-15CD-4B53-9F1B-B7919EF8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E1C0C-F120-4229-8C25-3A5C8953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2DD5-EF4C-4D2D-990C-B2E5824E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7958E-E60A-4595-896C-ACAC29E1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05E30-3F97-47E9-AA92-330768028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62FD8-582E-4681-9D92-2222068D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9CA6D-8CC3-4966-815F-CC720F63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FF575-303C-4556-BC4B-F8D89D77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5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96E3-5CC8-419A-AED7-0F417C2E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27D11-48C6-4B6B-A24A-3F7091866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A950D-FA23-4949-9063-E7AB4EEC6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1CD0B-0517-4723-8FB9-3274E2F4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80566-2B0D-4497-A7F1-C871BEDC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E7C25-BB03-4A79-BCC3-94739FFF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0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07908-7865-4199-BFEB-336EAECF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EBF2-E416-42ED-BB46-D50D53F6F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BF18-FEF7-4448-A999-C8D82AB5F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2C1C2-33A2-46DE-A177-E3ADEB1CBB4B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729-80E3-47F4-B0D6-86181404B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7BBD-B312-4422-ABCB-69936326B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9B1FA-315D-4664-B2D4-B945D693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red@pathinstitute.life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FE94-10F6-4FDF-BBA3-39907A519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66" y="180092"/>
            <a:ext cx="11015132" cy="1881364"/>
          </a:xfrm>
        </p:spPr>
        <p:txBody>
          <a:bodyPr>
            <a:normAutofit/>
          </a:bodyPr>
          <a:lstStyle/>
          <a:p>
            <a:pPr marL="0" marR="0" indent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kern="1400" dirty="0">
                <a:solidFill>
                  <a:srgbClr val="666633"/>
                </a:solidFill>
                <a:latin typeface="Copperplate Gothic Light" panose="020E0507020206020404" pitchFamily="34" charset="0"/>
              </a:rPr>
              <a:t>Patterns of Adapting to Health (PATH) as Drivers of Hospital Care Revenues: A Case Study</a:t>
            </a:r>
            <a:endParaRPr lang="en-US" dirty="0"/>
          </a:p>
        </p:txBody>
      </p:sp>
      <p:pic>
        <p:nvPicPr>
          <p:cNvPr id="9" name="Content Placeholder 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72FEE62-8E05-4B9B-AA66-6EB9F11A1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9" y="3429097"/>
            <a:ext cx="1560750" cy="205498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B2601-E097-4A64-A0B9-792D97531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92"/>
          <a:stretch/>
        </p:blipFill>
        <p:spPr>
          <a:xfrm>
            <a:off x="338668" y="365125"/>
            <a:ext cx="499532" cy="5811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D13AB-3FA1-4A41-804C-8EF6500BBE12}"/>
              </a:ext>
            </a:extLst>
          </p:cNvPr>
          <p:cNvSpPr txBox="1"/>
          <p:nvPr/>
        </p:nvSpPr>
        <p:spPr>
          <a:xfrm>
            <a:off x="874435" y="5401315"/>
            <a:ext cx="1875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PATH Institute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87007-6357-4C45-8701-F56D0B750524}"/>
              </a:ext>
            </a:extLst>
          </p:cNvPr>
          <p:cNvSpPr txBox="1"/>
          <p:nvPr/>
        </p:nvSpPr>
        <p:spPr>
          <a:xfrm>
            <a:off x="874435" y="5737225"/>
            <a:ext cx="2711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www.pathinstitute.life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1D58B6-F009-4E28-AF04-771349F21022}"/>
              </a:ext>
            </a:extLst>
          </p:cNvPr>
          <p:cNvGrpSpPr>
            <a:grpSpLocks/>
          </p:cNvGrpSpPr>
          <p:nvPr/>
        </p:nvGrpSpPr>
        <p:grpSpPr bwMode="auto">
          <a:xfrm>
            <a:off x="2983757" y="2061456"/>
            <a:ext cx="4629150" cy="2743200"/>
            <a:chOff x="107497457" y="107867449"/>
            <a:chExt cx="4629150" cy="2743200"/>
          </a:xfrm>
        </p:grpSpPr>
        <p:sp>
          <p:nvSpPr>
            <p:cNvPr id="4" name="Rectangle 3" hidden="1">
              <a:extLst>
                <a:ext uri="{FF2B5EF4-FFF2-40B4-BE49-F238E27FC236}">
                  <a16:creationId xmlns:a16="http://schemas.microsoft.com/office/drawing/2014/main" id="{ECA94DB6-C8F0-4F6B-BC4E-304F03501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97457" y="107867449"/>
              <a:ext cx="462915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4" descr="3491395689_fe1d2050fb_thumb">
              <a:extLst>
                <a:ext uri="{FF2B5EF4-FFF2-40B4-BE49-F238E27FC236}">
                  <a16:creationId xmlns:a16="http://schemas.microsoft.com/office/drawing/2014/main" id="{71D0D66A-B3D9-40E8-B4C1-273754996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09" b="10709"/>
            <a:stretch>
              <a:fillRect/>
            </a:stretch>
          </p:blipFill>
          <p:spPr bwMode="auto">
            <a:xfrm>
              <a:off x="107497457" y="107868909"/>
              <a:ext cx="4629150" cy="2740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D6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5" descr="patientsatisfaction">
            <a:extLst>
              <a:ext uri="{FF2B5EF4-FFF2-40B4-BE49-F238E27FC236}">
                <a16:creationId xmlns:a16="http://schemas.microsoft.com/office/drawing/2014/main" id="{E6930C8E-DAFE-4D26-90BF-1824F1C6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5757"/>
          <a:stretch>
            <a:fillRect/>
          </a:stretch>
        </p:blipFill>
        <p:spPr bwMode="auto">
          <a:xfrm>
            <a:off x="6690569" y="4123618"/>
            <a:ext cx="20351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49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258" y="1166788"/>
            <a:ext cx="6663607" cy="452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The Value of Facility Claims</a:t>
            </a:r>
            <a:r>
              <a:rPr lang="en-US" dirty="0"/>
              <a:t> </a:t>
            </a:r>
          </a:p>
          <a:p>
            <a:r>
              <a:rPr lang="en-US" dirty="0"/>
              <a:t>Traditionalist PATH 4 generated $21,989 in facility claims per patient (</a:t>
            </a:r>
            <a:r>
              <a:rPr lang="sv-SE" dirty="0"/>
              <a:t>$5,518 per patient above average in 2017 dollars)</a:t>
            </a:r>
            <a:endParaRPr lang="en-US" dirty="0"/>
          </a:p>
          <a:p>
            <a:r>
              <a:rPr lang="en-US" dirty="0"/>
              <a:t>Healthcare Driven PATH 7 generated $21,206 per patient (</a:t>
            </a:r>
            <a:r>
              <a:rPr lang="sv-SE" dirty="0"/>
              <a:t>$4,735 per patient above average in 2017 dollars).</a:t>
            </a:r>
            <a:endParaRPr lang="en-US" dirty="0"/>
          </a:p>
          <a:p>
            <a:r>
              <a:rPr lang="en-US" dirty="0"/>
              <a:t>Patients dominated by the remaining PATH generated facility claims below the total sample average.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9B52F16-AD5B-460A-95CE-20635B810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 b="17201"/>
          <a:stretch/>
        </p:blipFill>
        <p:spPr>
          <a:xfrm>
            <a:off x="976626" y="1690687"/>
            <a:ext cx="2973383" cy="19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5" y="1274090"/>
            <a:ext cx="6663607" cy="452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PATH and Demand for Hospital Care</a:t>
            </a:r>
            <a:endParaRPr lang="en-US" dirty="0"/>
          </a:p>
          <a:p>
            <a:r>
              <a:rPr lang="en-US" dirty="0"/>
              <a:t>A patient’s PATH influenced the odds of obtaining hospital care based on objective medical claims</a:t>
            </a:r>
          </a:p>
          <a:p>
            <a:r>
              <a:rPr lang="en-US" dirty="0"/>
              <a:t>Patients from four PATH had increased odds of receiving hospital care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Box 2">
            <a:extLst>
              <a:ext uri="{FF2B5EF4-FFF2-40B4-BE49-F238E27FC236}">
                <a16:creationId xmlns:a16="http://schemas.microsoft.com/office/drawing/2014/main" id="{46C31A4A-8E19-411A-86C0-1C2A0C7D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252" y="1604865"/>
            <a:ext cx="2415031" cy="222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 patient’s PATH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influences the odds of obtaining hospital care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5" y="1274090"/>
            <a:ext cx="6663607" cy="452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PATH and Value of Facility Claims</a:t>
            </a:r>
            <a:endParaRPr lang="en-US" dirty="0"/>
          </a:p>
          <a:p>
            <a:r>
              <a:rPr lang="en-US" dirty="0"/>
              <a:t>A patient’s PATH influenced the dollar value of hospital claims generated per patient</a:t>
            </a:r>
          </a:p>
          <a:p>
            <a:r>
              <a:rPr lang="en-US" dirty="0"/>
              <a:t>Patient’s dominated two PATH generated higher facility claims over 3 years </a:t>
            </a:r>
          </a:p>
          <a:p>
            <a:r>
              <a:rPr lang="en-US" dirty="0"/>
              <a:t>Traditionalist PATH exceeded the average claim by $5,518 per patient (2017 dollars)  </a:t>
            </a:r>
          </a:p>
          <a:p>
            <a:r>
              <a:rPr lang="en-US" dirty="0"/>
              <a:t>Healthcare Driven exceeded the average claim by $4,735 per patient (2017 dollars)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Box 2">
            <a:extLst>
              <a:ext uri="{FF2B5EF4-FFF2-40B4-BE49-F238E27FC236}">
                <a16:creationId xmlns:a16="http://schemas.microsoft.com/office/drawing/2014/main" id="{46C31A4A-8E19-411A-86C0-1C2A0C7D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252" y="1604865"/>
            <a:ext cx="2415031" cy="222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A patient’s PATH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influences the per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patient revenues that flow into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hospitals</a:t>
            </a:r>
          </a:p>
        </p:txBody>
      </p:sp>
    </p:spTree>
    <p:extLst>
      <p:ext uri="{BB962C8B-B14F-4D97-AF65-F5344CB8AC3E}">
        <p14:creationId xmlns:p14="http://schemas.microsoft.com/office/powerpoint/2010/main" val="37831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412" y="1376653"/>
            <a:ext cx="4976388" cy="363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Accounting for Total Facility Claims Dollars</a:t>
            </a:r>
            <a:endParaRPr lang="en-US" dirty="0"/>
          </a:p>
          <a:p>
            <a:r>
              <a:rPr lang="en-US" dirty="0"/>
              <a:t>Patients from Healthcare Driven PATH 7 account for largest share of total facility claims at over $327 thousand (28%) of the total facility claims value per 100,000. 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185DA0E-9529-456C-A9F4-D0F5E75B8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982016"/>
              </p:ext>
            </p:extLst>
          </p:nvPr>
        </p:nvGraphicFramePr>
        <p:xfrm>
          <a:off x="761999" y="1376653"/>
          <a:ext cx="5405503" cy="4846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0030" y="1472134"/>
            <a:ext cx="7280052" cy="40515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Case study supports relevance of PATH to hospitals and hospital marketers </a:t>
            </a:r>
          </a:p>
          <a:p>
            <a:r>
              <a:rPr lang="en-US" dirty="0"/>
              <a:t>The Healthcare Driven PATH 7 offers the most value to hospitals and hospital marketers </a:t>
            </a:r>
          </a:p>
          <a:p>
            <a:r>
              <a:rPr lang="en-US" dirty="0"/>
              <a:t>The Patterns of Adapting to Health (PATH) give hospital marketers insight into the link between patient health-related adaptive patterns and demand for hospital services </a:t>
            </a:r>
          </a:p>
          <a:p>
            <a:r>
              <a:rPr lang="en-US" dirty="0"/>
              <a:t>The PATH provides hospital marketers with information to tailor brand messaging and service line advertising to optimally appeal to the high demand consumers who make the actual health care decision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Box 2">
            <a:extLst>
              <a:ext uri="{FF2B5EF4-FFF2-40B4-BE49-F238E27FC236}">
                <a16:creationId xmlns:a16="http://schemas.microsoft.com/office/drawing/2014/main" id="{4674EA7C-424B-447D-8DA2-781D92BF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504" y="1571625"/>
            <a:ext cx="2297496" cy="286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3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 patient’s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dominant PATH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influences both their demand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hospital care and the value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that care to hospitals in terms of revenue generation 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expressed in actual claims dollars.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08E8B-F3A8-4FF2-9510-C8ED7649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04" y="4567838"/>
            <a:ext cx="2183154" cy="16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Adapting to Health (PATH)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080" y="1480295"/>
            <a:ext cx="5359818" cy="4644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Products &amp; Services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800" dirty="0"/>
              <a:t>The </a:t>
            </a:r>
            <a:r>
              <a:rPr lang="en-US" sz="1800" b="1" i="1" dirty="0"/>
              <a:t>Adaptive Health Behavior Inventory </a:t>
            </a:r>
            <a:r>
              <a:rPr lang="en-US" sz="1800" dirty="0"/>
              <a:t>(AHBI) - the only assessment that can identify the Patterns of Adapting to Health (PATH) </a:t>
            </a:r>
          </a:p>
          <a:p>
            <a:r>
              <a:rPr lang="en-US" sz="1800" b="1" i="1" dirty="0"/>
              <a:t>PATH Analysis Services - </a:t>
            </a:r>
            <a:r>
              <a:rPr lang="en-US" sz="1800" dirty="0"/>
              <a:t>gives clients the power to identify the PATH mix within a patient, member, or community population, or diagnose an individual’s dominant PATH through analysis of AHBI response data 24/7 </a:t>
            </a:r>
          </a:p>
          <a:p>
            <a:r>
              <a:rPr lang="en-US" sz="1800" b="1" i="1" dirty="0"/>
              <a:t>PATH Engagement Protocols </a:t>
            </a:r>
            <a:r>
              <a:rPr lang="en-US" sz="1800" dirty="0"/>
              <a:t>- applied to </a:t>
            </a:r>
            <a:r>
              <a:rPr lang="en-US" sz="1800" i="1" dirty="0"/>
              <a:t>messaging and media</a:t>
            </a:r>
            <a:r>
              <a:rPr lang="en-US" sz="1800" dirty="0"/>
              <a:t> make it easy to tailor marketing communications and advertising to appeal to adults based on their PATH.</a:t>
            </a:r>
            <a:r>
              <a:rPr lang="en-US" sz="2400" dirty="0"/>
              <a:t> 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C5E185D-3084-42F4-8560-388D380D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3" y="1751963"/>
            <a:ext cx="3542571" cy="2361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9BD3-BA98-43F6-A218-A27F1EDAC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28" y="2683517"/>
            <a:ext cx="4038039" cy="2471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6AEE1-837F-4C93-83F3-09EA6C373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6" t="10934" r="22878" b="26422"/>
          <a:stretch/>
        </p:blipFill>
        <p:spPr>
          <a:xfrm>
            <a:off x="1303185" y="3692107"/>
            <a:ext cx="4038043" cy="2531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968D8-C0B6-4455-97FA-5E20CF467415}"/>
              </a:ext>
            </a:extLst>
          </p:cNvPr>
          <p:cNvSpPr txBox="1"/>
          <p:nvPr/>
        </p:nvSpPr>
        <p:spPr>
          <a:xfrm>
            <a:off x="5722785" y="5900468"/>
            <a:ext cx="39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fred@pathinstitute.life</a:t>
            </a:r>
            <a:endParaRPr lang="en-US" dirty="0"/>
          </a:p>
          <a:p>
            <a:r>
              <a:rPr lang="en-US" dirty="0"/>
              <a:t>909-695-0090</a:t>
            </a:r>
          </a:p>
        </p:txBody>
      </p:sp>
    </p:spTree>
    <p:extLst>
      <p:ext uri="{BB962C8B-B14F-4D97-AF65-F5344CB8AC3E}">
        <p14:creationId xmlns:p14="http://schemas.microsoft.com/office/powerpoint/2010/main" val="26325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403" y="1825625"/>
            <a:ext cx="7024395" cy="4351338"/>
          </a:xfrm>
        </p:spPr>
        <p:txBody>
          <a:bodyPr/>
          <a:lstStyle/>
          <a:p>
            <a:r>
              <a:rPr lang="en-US" dirty="0"/>
              <a:t>Hospital marketing focuses on awareness building, brand promotion, and the promotion of service lines </a:t>
            </a:r>
          </a:p>
          <a:p>
            <a:r>
              <a:rPr lang="en-US" dirty="0"/>
              <a:t>The problem is diseases and health conditions linked to service line marketing don’t make health care decisions.  </a:t>
            </a:r>
          </a:p>
          <a:p>
            <a:r>
              <a:rPr lang="en-US" dirty="0"/>
              <a:t>People do.  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B1655F1E-FB67-449D-92DF-F24B9B7B4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4" y="1970606"/>
            <a:ext cx="3241669" cy="24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to Health and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192" y="1690688"/>
            <a:ext cx="7397608" cy="4351338"/>
          </a:xfrm>
        </p:spPr>
        <p:txBody>
          <a:bodyPr>
            <a:normAutofit/>
          </a:bodyPr>
          <a:lstStyle/>
          <a:p>
            <a:r>
              <a:rPr lang="en-US" dirty="0"/>
              <a:t>Patients with diagnosed disease must adapt  </a:t>
            </a:r>
          </a:p>
          <a:p>
            <a:r>
              <a:rPr lang="en-US" dirty="0"/>
              <a:t>Adaptive actions are influenced &amp; </a:t>
            </a:r>
            <a:r>
              <a:rPr lang="en-US" i="1" dirty="0"/>
              <a:t>limited</a:t>
            </a:r>
            <a:r>
              <a:rPr lang="en-US" dirty="0"/>
              <a:t> by health-related preferences, capabilities, habits</a:t>
            </a:r>
          </a:p>
          <a:p>
            <a:r>
              <a:rPr lang="en-US" dirty="0"/>
              <a:t>Following adaptive patterns, patients evaluate hospital brand promises, physician input, insurance, and </a:t>
            </a:r>
            <a:r>
              <a:rPr lang="en-US" i="1" dirty="0"/>
              <a:t>make a final care choice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80D54B85-7833-45C4-8DA5-C4E031DF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2" y="1690688"/>
            <a:ext cx="2613535" cy="27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Adapting to Health (PATH)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079" y="1480295"/>
            <a:ext cx="5904721" cy="4351338"/>
          </a:xfrm>
        </p:spPr>
        <p:txBody>
          <a:bodyPr>
            <a:normAutofit/>
          </a:bodyPr>
          <a:lstStyle/>
          <a:p>
            <a:r>
              <a:rPr lang="en-US" dirty="0"/>
              <a:t>Quantitative description of the health-related adaptive patterns</a:t>
            </a:r>
          </a:p>
          <a:p>
            <a:r>
              <a:rPr lang="en-US" dirty="0"/>
              <a:t>Reliably captures diversity of how adults respond to and adapt to health and health care</a:t>
            </a:r>
          </a:p>
          <a:p>
            <a:r>
              <a:rPr lang="en-US" dirty="0"/>
              <a:t>Reliable-valid predictors of health, disease, demand for health care, and medical expenditures 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94E37CC-517D-4EAB-A6DA-EDA537F07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7876"/>
          <a:stretch/>
        </p:blipFill>
        <p:spPr>
          <a:xfrm>
            <a:off x="838200" y="1398949"/>
            <a:ext cx="4544000" cy="4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985" y="1690687"/>
            <a:ext cx="7092816" cy="4140945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Does a patient’s PATH influence the need for hospital care as indicated by medical claims?</a:t>
            </a:r>
            <a:endParaRPr lang="en-US" sz="1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latin typeface="Symbol" panose="05050102010706020507" pitchFamily="18" charset="2"/>
              </a:rPr>
              <a:t>·</a:t>
            </a:r>
            <a:r>
              <a:rPr lang="en-US" sz="1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	</a:t>
            </a:r>
            <a:r>
              <a:rPr lang="en-US" i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Does a patient’s PATH influence the dollar value of per patient revenues that flow into hospitals?</a:t>
            </a:r>
            <a:endParaRPr lang="en-US" sz="1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F5CB94A-9C1A-4E34-A9EF-A0AFA0B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8" y="1475794"/>
            <a:ext cx="3102428" cy="31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984" y="1465829"/>
            <a:ext cx="7092816" cy="4140945"/>
          </a:xfrm>
        </p:spPr>
        <p:txBody>
          <a:bodyPr>
            <a:normAutofit/>
          </a:bodyPr>
          <a:lstStyle/>
          <a:p>
            <a:r>
              <a:rPr lang="en-US" b="1" dirty="0"/>
              <a:t>Participant Data</a:t>
            </a:r>
            <a:r>
              <a:rPr lang="en-US" dirty="0"/>
              <a:t>. Data from Blue Cross-Blue Shield of Florida in 2004. Facility expenditures from 2001, 2002, and 2003 across a sample of 8,295 adult health plan members </a:t>
            </a:r>
          </a:p>
          <a:p>
            <a:r>
              <a:rPr lang="en-US" b="1" dirty="0"/>
              <a:t>Measures.</a:t>
            </a:r>
            <a:r>
              <a:rPr lang="en-US" dirty="0"/>
              <a:t> Adaptive Health Behavior Inventory (AHBI), member age, sex, and historical facility claims in U.S. dollars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C6593D52-12C9-4C84-9AE3-2522A47D6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1" y="1528207"/>
            <a:ext cx="3054344" cy="22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984" y="1465829"/>
            <a:ext cx="7092816" cy="4524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Procedures</a:t>
            </a:r>
            <a:r>
              <a:rPr lang="en-US" dirty="0"/>
              <a:t> </a:t>
            </a:r>
          </a:p>
          <a:p>
            <a:r>
              <a:rPr lang="en-US" dirty="0"/>
              <a:t>Facility medical claims across all three years were summed. Average facility claims expressed in 2017 dollars.</a:t>
            </a:r>
          </a:p>
          <a:p>
            <a:r>
              <a:rPr lang="en-US" dirty="0"/>
              <a:t>The AHBI data identified member’s dominant Pattern of Adapting to Health (PATH)</a:t>
            </a:r>
          </a:p>
          <a:p>
            <a:pPr marL="0" indent="0">
              <a:buNone/>
            </a:pPr>
            <a:r>
              <a:rPr lang="en-US" b="1" dirty="0"/>
              <a:t>Analysis</a:t>
            </a:r>
            <a:r>
              <a:rPr lang="en-US" dirty="0"/>
              <a:t> </a:t>
            </a:r>
          </a:p>
          <a:p>
            <a:r>
              <a:rPr lang="en-US" dirty="0"/>
              <a:t>Logistic regression evaluated odds of facility claims as a ratio of facility claims to no facility claims in relation to the PATH</a:t>
            </a:r>
            <a:r>
              <a:rPr lang="en-US" baseline="30000" dirty="0"/>
              <a:t> </a:t>
            </a:r>
          </a:p>
          <a:p>
            <a:r>
              <a:rPr lang="en-US" dirty="0"/>
              <a:t>PATH relationship to dollar value of facility claims were tested using the Kruskal-Wallis One-Way ANOVA on mean ranks 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lose up of a keyboard&#10;&#10;Description generated with very high confidence">
            <a:extLst>
              <a:ext uri="{FF2B5EF4-FFF2-40B4-BE49-F238E27FC236}">
                <a16:creationId xmlns:a16="http://schemas.microsoft.com/office/drawing/2014/main" id="{B91A6AF3-7E6D-44C8-BE64-3D9B69C5F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4" y="1476699"/>
            <a:ext cx="3117976" cy="23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984" y="1027906"/>
            <a:ext cx="6487880" cy="54649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Descriptive Statistics </a:t>
            </a:r>
          </a:p>
          <a:p>
            <a:r>
              <a:rPr lang="en-US" dirty="0"/>
              <a:t>Total sample 55.5% female </a:t>
            </a:r>
          </a:p>
          <a:p>
            <a:r>
              <a:rPr lang="en-US" dirty="0"/>
              <a:t>Mean age = 49.2 years old   </a:t>
            </a:r>
          </a:p>
          <a:p>
            <a:r>
              <a:rPr lang="en-US" dirty="0"/>
              <a:t>5,721 members (69%) had a least one facility claim (61.7% female), mean age = 50.3  </a:t>
            </a:r>
          </a:p>
          <a:p>
            <a:r>
              <a:rPr lang="en-US" dirty="0"/>
              <a:t>Three-year average facility claims = $12,111 or $16,471 (2017 dollars)</a:t>
            </a:r>
          </a:p>
          <a:p>
            <a:r>
              <a:rPr lang="en-US" dirty="0"/>
              <a:t>PATH analysis identified dominant PATH for 90% of members </a:t>
            </a:r>
          </a:p>
          <a:p>
            <a:pPr marL="0" indent="0">
              <a:buNone/>
            </a:pPr>
            <a:r>
              <a:rPr lang="en-US" b="1" dirty="0"/>
              <a:t>Significance Testing</a:t>
            </a:r>
          </a:p>
          <a:p>
            <a:r>
              <a:rPr lang="en-US" dirty="0"/>
              <a:t>Member’s PATH predicted higher or lower odds of a facility claim (greater than 99.9% confidence).  </a:t>
            </a:r>
          </a:p>
          <a:p>
            <a:r>
              <a:rPr lang="en-US" dirty="0"/>
              <a:t>Mean facility claims differences across member’s PATH highly significant (greater than 99.9% confidence).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F38EBEF-056E-4FD6-AB19-B4468F2D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24" y="1367117"/>
            <a:ext cx="2617210" cy="2257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B9DA6-6E06-49D3-A51E-BEA77D7E7BDF}"/>
              </a:ext>
            </a:extLst>
          </p:cNvPr>
          <p:cNvSpPr/>
          <p:nvPr/>
        </p:nvSpPr>
        <p:spPr>
          <a:xfrm>
            <a:off x="1801578" y="4090142"/>
            <a:ext cx="1320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α = .01</a:t>
            </a:r>
          </a:p>
        </p:txBody>
      </p:sp>
    </p:spTree>
    <p:extLst>
      <p:ext uri="{BB962C8B-B14F-4D97-AF65-F5344CB8AC3E}">
        <p14:creationId xmlns:p14="http://schemas.microsoft.com/office/powerpoint/2010/main" val="24750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AC70-8F41-4B9D-8455-21DA5DC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68BA-B7B1-4089-B68E-9B5973FF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258" y="1166788"/>
            <a:ext cx="6663607" cy="4524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Generating Facility Claims</a:t>
            </a:r>
          </a:p>
          <a:p>
            <a:r>
              <a:rPr lang="en-US" dirty="0"/>
              <a:t>Patients from four PATH had greater odds of one or more facility claims: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Critically Discerning PATH1, 159% higher rate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Family Centered PATH 5, 148% higher rate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Family Driven PATH 6, 152% higher rate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Healthcare Driven PATH 7, 137% higher rate </a:t>
            </a:r>
          </a:p>
          <a:p>
            <a:r>
              <a:rPr lang="en-US" dirty="0"/>
              <a:t>Only patients with “no pattern” had 14% lower odds of a facility claim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248296-AA53-459D-BCDA-A251C9401139}"/>
              </a:ext>
            </a:extLst>
          </p:cNvPr>
          <p:cNvCxnSpPr/>
          <p:nvPr/>
        </p:nvCxnSpPr>
        <p:spPr>
          <a:xfrm>
            <a:off x="662473" y="849086"/>
            <a:ext cx="0" cy="5374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person, indoor, bandage, accessory&#10;&#10;Description generated with very high confidence">
            <a:extLst>
              <a:ext uri="{FF2B5EF4-FFF2-40B4-BE49-F238E27FC236}">
                <a16:creationId xmlns:a16="http://schemas.microsoft.com/office/drawing/2014/main" id="{E0AC71E4-8570-4DF8-9799-7EB53FFF8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6" y="1690688"/>
            <a:ext cx="2787779" cy="20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893</Words>
  <Application>Microsoft Office PowerPoint</Application>
  <PresentationFormat>Widescreen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Copperplate Gothic Light</vt:lpstr>
      <vt:lpstr>Symbol</vt:lpstr>
      <vt:lpstr>Wingdings</vt:lpstr>
      <vt:lpstr>Office Theme</vt:lpstr>
      <vt:lpstr>Patterns of Adapting to Health (PATH) as Drivers of Hospital Care Revenues: A Case Study</vt:lpstr>
      <vt:lpstr>INTRODUCTION</vt:lpstr>
      <vt:lpstr>Adapting to Health and Disease</vt:lpstr>
      <vt:lpstr>Patterns of Adapting to Health (PATH)</vt:lpstr>
      <vt:lpstr>Case Study Questions:</vt:lpstr>
      <vt:lpstr>APPROACH</vt:lpstr>
      <vt:lpstr>APPROACH</vt:lpstr>
      <vt:lpstr>RESULTS</vt:lpstr>
      <vt:lpstr>RESULTS</vt:lpstr>
      <vt:lpstr>RESULTS</vt:lpstr>
      <vt:lpstr>DISCUSSION</vt:lpstr>
      <vt:lpstr>DISCUSSION</vt:lpstr>
      <vt:lpstr>DISCUSSION</vt:lpstr>
      <vt:lpstr>IMPLICATIONS</vt:lpstr>
      <vt:lpstr>Patterns of Adapting to Health (PATH)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Frederick Navarro</dc:creator>
  <cp:lastModifiedBy>Frederick Navarro</cp:lastModifiedBy>
  <cp:revision>38</cp:revision>
  <dcterms:created xsi:type="dcterms:W3CDTF">2018-09-19T01:06:37Z</dcterms:created>
  <dcterms:modified xsi:type="dcterms:W3CDTF">2018-10-01T20:19:57Z</dcterms:modified>
</cp:coreProperties>
</file>